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1" r:id="rId4"/>
    <p:sldId id="307" r:id="rId5"/>
    <p:sldId id="318" r:id="rId6"/>
    <p:sldId id="308" r:id="rId7"/>
    <p:sldId id="312" r:id="rId8"/>
    <p:sldId id="317" r:id="rId9"/>
    <p:sldId id="309" r:id="rId10"/>
    <p:sldId id="319" r:id="rId11"/>
    <p:sldId id="320" r:id="rId12"/>
    <p:sldId id="313" r:id="rId13"/>
    <p:sldId id="310" r:id="rId14"/>
    <p:sldId id="314" r:id="rId15"/>
    <p:sldId id="315" r:id="rId16"/>
    <p:sldId id="316" r:id="rId17"/>
    <p:sldId id="311" r:id="rId18"/>
    <p:sldId id="306" r:id="rId19"/>
    <p:sldId id="321" r:id="rId20"/>
    <p:sldId id="322" r:id="rId21"/>
    <p:sldId id="323" r:id="rId22"/>
    <p:sldId id="324" r:id="rId23"/>
    <p:sldId id="325" r:id="rId2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04" y="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1BF0-5EFB-4E49-9273-67FF0046A4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CDE37-923F-4F4A-85E1-44C5882028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6174A-F955-4DE1-8F0A-D93FAA6971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FD37C-28C1-413B-95D6-4073F79155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E0B8-A6B8-490F-B7D2-C9B2389608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7C392-48D4-4357-8B0D-8FE5A0AE34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53806-418C-435D-A80A-DB17AA69AB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4EE9B-C30D-4D08-82A3-A65DBC0E33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1C4E-4524-43A0-BA69-805489FD68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0C32-3297-41B4-915C-C1BB51BE7B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3F5D-586C-43CA-BCFE-33122276C1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7C82-03A0-4FD7-8A1B-E7136A256A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FFFFFF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7C44451-4489-4847-B33B-341BA900F4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16099"/>
            <a:ext cx="7772400" cy="1470025"/>
          </a:xfrm>
        </p:spPr>
        <p:txBody>
          <a:bodyPr/>
          <a:lstStyle/>
          <a:p>
            <a:pPr eaLnBrk="1" hangingPunct="1"/>
            <a:r>
              <a:rPr lang="hu-HU" sz="4800" b="1" dirty="0" smtClean="0"/>
              <a:t>Ingatlanfejlesztési trendek az ÁFA csökkentés után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62" y="5429264"/>
            <a:ext cx="7624936" cy="689903"/>
          </a:xfrm>
        </p:spPr>
        <p:txBody>
          <a:bodyPr/>
          <a:lstStyle/>
          <a:p>
            <a:pPr algn="l" eaLnBrk="1" hangingPunct="1"/>
            <a:r>
              <a:rPr lang="hu-HU" sz="2000" dirty="0" smtClean="0"/>
              <a:t>2016.09.23.</a:t>
            </a:r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763523"/>
            <a:ext cx="2500330" cy="109436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072066" y="4303762"/>
            <a:ext cx="228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hu-HU" sz="3000" kern="0" dirty="0" smtClean="0">
                <a:solidFill>
                  <a:srgbClr val="000000"/>
                </a:solidFill>
                <a:latin typeface="Arial"/>
              </a:rPr>
              <a:t>Balla Ákos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2400" b="1" u="sng" dirty="0"/>
              <a:t>Lakófejlesztések Budán (100 lakás alatti)</a:t>
            </a:r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4316883"/>
              </p:ext>
            </p:extLst>
          </p:nvPr>
        </p:nvGraphicFramePr>
        <p:xfrm>
          <a:off x="1115614" y="1844823"/>
          <a:ext cx="6984777" cy="3430217"/>
        </p:xfrm>
        <a:graphic>
          <a:graphicData uri="http://schemas.openxmlformats.org/drawingml/2006/table">
            <a:tbl>
              <a:tblPr firstRow="1" firstCol="1" bandRow="1"/>
              <a:tblGrid>
                <a:gridCol w="1326470"/>
                <a:gridCol w="520312"/>
                <a:gridCol w="718596"/>
                <a:gridCol w="717872"/>
                <a:gridCol w="717872"/>
                <a:gridCol w="824974"/>
                <a:gridCol w="824974"/>
                <a:gridCol w="1333707"/>
              </a:tblGrid>
              <a:tr h="38569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Lakófejlesztések Budán (100 lakás alatti)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02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Projekt neve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Ker.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Lakások száma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Kihasz-náltság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Lakás mérete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Kínálati átlagár (Ft/m</a:t>
                      </a:r>
                      <a:r>
                        <a:rPr lang="hu-HU" sz="1100" b="1" baseline="30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Várható átadás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Fejlesztő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702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Cordia</a:t>
                      </a:r>
                      <a:r>
                        <a:rPr lang="hu-H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Terrace</a:t>
                      </a:r>
                      <a:r>
                        <a:rPr lang="hu-H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Residence</a:t>
                      </a:r>
                      <a:r>
                        <a:rPr lang="hu-H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II. fázis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91%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32-129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Cordia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Forest Hill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49-151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2018 II. né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MyCity Real Estate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Harsánylejtő Kertváros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55-90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BIF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Madárterasz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61-109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596,000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I. né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Avico Group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Rupphegyi Liget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133-157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Reax Invest ZRt.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Toldy utca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70-75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III. né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95579" y="5301208"/>
            <a:ext cx="6048672" cy="4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400" i="1" kern="0" dirty="0" smtClean="0"/>
              <a:t>Forrás: Balla Ingatlan,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51345642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266" y="1268760"/>
            <a:ext cx="6097991" cy="520819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83668" y="6445568"/>
            <a:ext cx="6048672" cy="4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400" i="1" kern="0" dirty="0" smtClean="0"/>
              <a:t>Forrás: Balla Ingatlan, </a:t>
            </a:r>
            <a:r>
              <a:rPr lang="hu-HU" sz="1400" i="1" kern="0" dirty="0" err="1" smtClean="0"/>
              <a:t>Google</a:t>
            </a:r>
            <a:r>
              <a:rPr lang="hu-HU" sz="1400" i="1" kern="0" dirty="0" smtClean="0"/>
              <a:t> </a:t>
            </a:r>
            <a:r>
              <a:rPr lang="hu-HU" sz="1400" i="1" kern="0" dirty="0" err="1" smtClean="0"/>
              <a:t>maps</a:t>
            </a:r>
            <a:r>
              <a:rPr lang="hu-HU" sz="1400" i="1" kern="0" dirty="0" smtClean="0"/>
              <a:t>, 2016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hu-HU" sz="2400" b="1" u="sng" dirty="0"/>
              <a:t>Lakófejlesztések Pesten (100 lakás alatti)</a:t>
            </a:r>
          </a:p>
        </p:txBody>
      </p:sp>
    </p:spTree>
    <p:extLst>
      <p:ext uri="{BB962C8B-B14F-4D97-AF65-F5344CB8AC3E}">
        <p14:creationId xmlns:p14="http://schemas.microsoft.com/office/powerpoint/2010/main" xmlns="" val="3098258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2400" b="1" u="sng" dirty="0"/>
              <a:t>Lakófejlesztések Pesten (100 lakás alatti)</a:t>
            </a:r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4587866"/>
              </p:ext>
            </p:extLst>
          </p:nvPr>
        </p:nvGraphicFramePr>
        <p:xfrm>
          <a:off x="1691680" y="1479627"/>
          <a:ext cx="5904656" cy="4973709"/>
        </p:xfrm>
        <a:graphic>
          <a:graphicData uri="http://schemas.openxmlformats.org/drawingml/2006/table">
            <a:tbl>
              <a:tblPr firstRow="1" firstCol="1" bandRow="1"/>
              <a:tblGrid>
                <a:gridCol w="1121346"/>
                <a:gridCol w="439852"/>
                <a:gridCol w="607472"/>
                <a:gridCol w="606860"/>
                <a:gridCol w="606860"/>
                <a:gridCol w="697401"/>
                <a:gridCol w="697401"/>
                <a:gridCol w="1127464"/>
              </a:tblGrid>
              <a:tr h="21340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Lakófejlesztések Pesten (100 lakás alatti)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96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Projekt neve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Ker.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Lakások száma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Kihasz-náltság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Lakás mérete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Kínálati átlagár (Ft/m</a:t>
                      </a:r>
                      <a:r>
                        <a:rPr lang="hu-HU" sz="700" b="1" baseline="30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Várható átadás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Fejlesztő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1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Ambrus utca 1.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43-90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Planella Kft.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Bauer Residence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40-90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IV. 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Bauer Projekt Kft.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Biloba Garden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35-80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414,000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III. 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Triad</a:t>
                      </a:r>
                      <a:r>
                        <a:rPr lang="hu-HU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Real </a:t>
                      </a:r>
                      <a:r>
                        <a:rPr lang="hu-HU" sz="7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Estate</a:t>
                      </a:r>
                      <a:r>
                        <a:rPr lang="hu-HU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Kft.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Broadway Residence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95%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25-65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III. 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Biggeorge Property Zrt.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Centuria Ház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32-76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487,000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IV. 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Centuria Ingatlanfejlesztő Kft.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Csengery Garden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77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40-87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825,000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Reax Invest ZRt.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Duna-parti Lakópark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Phase I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35-77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415,000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Dunaparti Álom Ingatlanfejlesztő Kft.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Fay85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35-91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496,000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I. 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Avico Group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Frangepán ház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96%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57-134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417,000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II. 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Axis 2000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Lenhossék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73%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25-67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560,000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IV. 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Pesti Házak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Marina Bay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TriHolding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Optimum Home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36-84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488,000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III. 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Optimum-Home Kft.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Petne Ház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31-99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582,000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2018 I. 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Petne House Kft.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Reviczky Liget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32-95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430,000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 IV. 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MyCity Real Estate/Eldar Investments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Rokolya Residence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33-98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460,500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II. 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Rózsa55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Cordia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Somfa Liget V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53%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46.5-79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430,000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IV. 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OTP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Sun Sixteen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25-49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II. 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Szegedi út 52.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40-129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Planella Kft.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Szent László utca 12/A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45-133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Planella Kft.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Viza Apartman III.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27%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36-159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684,285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Reax</a:t>
                      </a:r>
                      <a:r>
                        <a:rPr lang="hu-HU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7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Invest</a:t>
                      </a:r>
                      <a:r>
                        <a:rPr lang="hu-HU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7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ZRt</a:t>
                      </a:r>
                      <a:r>
                        <a:rPr lang="hu-HU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2767" marR="42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95579" y="6445568"/>
            <a:ext cx="6048672" cy="4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400" i="1" kern="0" dirty="0" smtClean="0"/>
              <a:t>Forrás: Balla Ingatlan,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30723537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4000" b="1" u="sng" dirty="0" smtClean="0"/>
              <a:t>Felmérésünk eredménye</a:t>
            </a:r>
            <a:endParaRPr lang="hu-HU" sz="4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628800"/>
            <a:ext cx="3384376" cy="452495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hu-HU" sz="1400" dirty="0" smtClean="0"/>
              <a:t>A válaszadók körében a legnépszerűbb kerület a </a:t>
            </a:r>
            <a:r>
              <a:rPr lang="hu-HU" sz="1400" b="1" dirty="0" smtClean="0"/>
              <a:t>XI. (13%)</a:t>
            </a:r>
          </a:p>
          <a:p>
            <a:pPr algn="just">
              <a:lnSpc>
                <a:spcPct val="150000"/>
              </a:lnSpc>
            </a:pPr>
            <a:r>
              <a:rPr lang="hu-HU" sz="1400" dirty="0" smtClean="0"/>
              <a:t>Utána következik a </a:t>
            </a:r>
            <a:r>
              <a:rPr lang="hu-HU" sz="1400" b="1" dirty="0" smtClean="0"/>
              <a:t>XIV. (10,5%), </a:t>
            </a:r>
            <a:r>
              <a:rPr lang="hu-HU" sz="1400" dirty="0" smtClean="0"/>
              <a:t>majd a </a:t>
            </a:r>
            <a:r>
              <a:rPr lang="hu-HU" sz="1400" b="1" dirty="0" smtClean="0"/>
              <a:t>XIII. (10,4%)</a:t>
            </a:r>
          </a:p>
          <a:p>
            <a:pPr algn="just">
              <a:lnSpc>
                <a:spcPct val="150000"/>
              </a:lnSpc>
            </a:pPr>
            <a:endParaRPr lang="hu-HU" sz="1400" dirty="0"/>
          </a:p>
          <a:p>
            <a:pPr algn="just">
              <a:lnSpc>
                <a:spcPct val="150000"/>
              </a:lnSpc>
            </a:pPr>
            <a:r>
              <a:rPr lang="hu-HU" sz="1400" dirty="0" smtClean="0"/>
              <a:t>A legkevésbé kedvelt kerület a </a:t>
            </a:r>
            <a:r>
              <a:rPr lang="hu-HU" sz="1400" b="1" dirty="0" smtClean="0"/>
              <a:t>XXIII. (0,2%)</a:t>
            </a:r>
          </a:p>
          <a:p>
            <a:pPr algn="just">
              <a:lnSpc>
                <a:spcPct val="150000"/>
              </a:lnSpc>
            </a:pPr>
            <a:endParaRPr lang="hu-HU" sz="1400" b="1" dirty="0"/>
          </a:p>
          <a:p>
            <a:pPr algn="just">
              <a:lnSpc>
                <a:spcPct val="150000"/>
              </a:lnSpc>
            </a:pPr>
            <a:r>
              <a:rPr lang="hu-HU" sz="1400" dirty="0" smtClean="0"/>
              <a:t>A válaszadók </a:t>
            </a:r>
            <a:r>
              <a:rPr lang="hu-HU" sz="1400" b="1" dirty="0" smtClean="0"/>
              <a:t>57,9%-a 2 éven belül </a:t>
            </a:r>
            <a:r>
              <a:rPr lang="hu-HU" sz="1400" dirty="0" smtClean="0"/>
              <a:t>költözne; 2-4 éven belül 25,1%-a; 4 évnél később pedig 17%-a</a:t>
            </a:r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07" t="2526" r="12709" b="6127"/>
          <a:stretch/>
        </p:blipFill>
        <p:spPr bwMode="auto">
          <a:xfrm>
            <a:off x="3216918" y="1412776"/>
            <a:ext cx="5435028" cy="4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9256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4000" b="1" u="sng" dirty="0" smtClean="0"/>
              <a:t>Mit keres a vevő?</a:t>
            </a:r>
            <a:endParaRPr lang="hu-HU" sz="4000" dirty="0" smtClean="0"/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57" r="18677"/>
          <a:stretch/>
        </p:blipFill>
        <p:spPr bwMode="auto">
          <a:xfrm>
            <a:off x="1049535" y="2226350"/>
            <a:ext cx="2946401" cy="270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89" r="13230"/>
          <a:stretch/>
        </p:blipFill>
        <p:spPr bwMode="auto">
          <a:xfrm>
            <a:off x="5364085" y="2132856"/>
            <a:ext cx="2827923" cy="27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339955" y="5034662"/>
            <a:ext cx="2365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Ingatlantípus szerint</a:t>
            </a:r>
            <a:endParaRPr lang="hu-HU" sz="16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595268" y="5034662"/>
            <a:ext cx="2365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Lakásméret szerint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8351265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4000" b="1" u="sng" dirty="0" smtClean="0"/>
              <a:t>Mit keres a vevő?</a:t>
            </a:r>
            <a:endParaRPr lang="hu-HU" sz="4000" dirty="0" smtClean="0"/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98" r="13379"/>
          <a:stretch/>
        </p:blipFill>
        <p:spPr bwMode="auto">
          <a:xfrm>
            <a:off x="1107609" y="1844824"/>
            <a:ext cx="2960335" cy="294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5811292" y="4869160"/>
            <a:ext cx="2365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Erkélyméret szerint</a:t>
            </a:r>
            <a:endParaRPr lang="hu-HU" sz="16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115616" y="4890646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Szobaszám szerint</a:t>
            </a:r>
          </a:p>
          <a:p>
            <a:pPr algn="ctr"/>
            <a:r>
              <a:rPr lang="hu-HU" sz="1400" dirty="0" smtClean="0"/>
              <a:t>(Félszobák száma is beleszámolva)</a:t>
            </a:r>
            <a:endParaRPr lang="hu-HU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76" r="10395"/>
          <a:stretch/>
        </p:blipFill>
        <p:spPr bwMode="auto">
          <a:xfrm>
            <a:off x="5264156" y="1832631"/>
            <a:ext cx="3184826" cy="297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69530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4000" b="1" u="sng" dirty="0" smtClean="0"/>
              <a:t>Mennyit fizetne a vevő?</a:t>
            </a:r>
            <a:endParaRPr lang="hu-HU" sz="4000" dirty="0" smtClean="0"/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5811292" y="4869160"/>
            <a:ext cx="2365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Vásárolna-e gépjárműparkolót?</a:t>
            </a:r>
          </a:p>
          <a:p>
            <a:pPr algn="ctr"/>
            <a:endParaRPr lang="hu-HU" sz="16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115616" y="489064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Négyzetméterár szerint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99" r="6954"/>
          <a:stretch/>
        </p:blipFill>
        <p:spPr bwMode="auto">
          <a:xfrm>
            <a:off x="918157" y="1684694"/>
            <a:ext cx="3347245" cy="295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01" r="12795"/>
          <a:stretch/>
        </p:blipFill>
        <p:spPr bwMode="auto">
          <a:xfrm>
            <a:off x="5455556" y="1722850"/>
            <a:ext cx="3077029" cy="292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40103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4000" b="1" u="sng" dirty="0" smtClean="0"/>
              <a:t>Hitel és CSOK</a:t>
            </a:r>
            <a:endParaRPr lang="hu-HU" sz="4000" dirty="0" smtClean="0"/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26" r="14311"/>
          <a:stretch/>
        </p:blipFill>
        <p:spPr bwMode="auto">
          <a:xfrm>
            <a:off x="595086" y="1939206"/>
            <a:ext cx="3018971" cy="30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5509772" y="5010235"/>
            <a:ext cx="2693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Igénybe vesz-e </a:t>
            </a:r>
            <a:r>
              <a:rPr lang="hu-HU" sz="1600" b="1" dirty="0" err="1" smtClean="0"/>
              <a:t>CSOK-ot</a:t>
            </a:r>
            <a:r>
              <a:rPr lang="hu-HU" sz="1600" b="1" dirty="0" smtClean="0"/>
              <a:t>?</a:t>
            </a:r>
            <a:endParaRPr lang="hu-HU" sz="16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21791" y="4976366"/>
            <a:ext cx="2365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Tervez-e hitelt igénybe venni?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67061"/>
            <a:ext cx="4171846" cy="297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9256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FFFFFF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lipszis 29"/>
          <p:cNvSpPr/>
          <p:nvPr/>
        </p:nvSpPr>
        <p:spPr>
          <a:xfrm>
            <a:off x="6929454" y="1857364"/>
            <a:ext cx="2071702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b="1" u="sng" dirty="0" smtClean="0"/>
              <a:t>A szakma evolúciója</a:t>
            </a:r>
            <a:endParaRPr lang="hu-HU" dirty="0" smtClean="0"/>
          </a:p>
        </p:txBody>
      </p:sp>
      <p:sp>
        <p:nvSpPr>
          <p:cNvPr id="2" name="Szöveg helye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492896"/>
            <a:ext cx="2103825" cy="15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nyíllal 9"/>
          <p:cNvCxnSpPr/>
          <p:nvPr/>
        </p:nvCxnSpPr>
        <p:spPr>
          <a:xfrm>
            <a:off x="683568" y="4221088"/>
            <a:ext cx="78488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1547664" y="4077072"/>
            <a:ext cx="187816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200836" y="442334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2000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4" descr="https://encrypted-tbn0.gstatic.com/images?q=tbn:ANd9GcRSAj_HL2cxDHKdhmnjAywpHvQZVwOTtrMpGEQQ4zgb7RyPQdr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0671"/>
            <a:ext cx="27432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0671"/>
            <a:ext cx="1567966" cy="3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Egyenes összekötő 14"/>
          <p:cNvCxnSpPr/>
          <p:nvPr/>
        </p:nvCxnSpPr>
        <p:spPr>
          <a:xfrm flipH="1">
            <a:off x="3571868" y="4071942"/>
            <a:ext cx="187816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3357554" y="36433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2005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7" descr="https://encrypted-tbn3.gstatic.com/images?q=tbn:ANd9GcRVOX7iAIgc5gaLXlDra6xNThq57rxJNjJEaATNAfcubdyn-uPyz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566245"/>
            <a:ext cx="1808305" cy="129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26758"/>
            <a:ext cx="2209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Egyenes összekötő 18"/>
          <p:cNvCxnSpPr/>
          <p:nvPr/>
        </p:nvCxnSpPr>
        <p:spPr>
          <a:xfrm flipH="1">
            <a:off x="5940152" y="4063305"/>
            <a:ext cx="187816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6228184" y="4146345"/>
            <a:ext cx="2304256" cy="57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rgbClr val="FF0000"/>
                </a:solidFill>
              </a:rPr>
              <a:t>BIZALOM?</a:t>
            </a:r>
            <a:endParaRPr lang="hu-HU" sz="3000" b="1" dirty="0">
              <a:solidFill>
                <a:srgbClr val="FF0000"/>
              </a:solidFill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357430"/>
            <a:ext cx="1856615" cy="132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https://encrypted-tbn0.gstatic.com/images?q=tbn:ANd9GcTYf9EgKbHUagYGQ7KdDyOcJ5BuvlV-NHVl_Q_r_77LUmmVYsnbH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643446"/>
            <a:ext cx="1960112" cy="1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 descr="http://www.hitelvalasztek.hu/wp-content/uploads/2013/02/elado_haz-300x2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793540"/>
            <a:ext cx="1045261" cy="7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Egyenes összekötő 23"/>
          <p:cNvCxnSpPr/>
          <p:nvPr/>
        </p:nvCxnSpPr>
        <p:spPr>
          <a:xfrm flipH="1">
            <a:off x="8062977" y="4079337"/>
            <a:ext cx="187816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7884368" y="36450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2015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214950"/>
            <a:ext cx="1465565" cy="106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zövegdoboz 26"/>
          <p:cNvSpPr txBox="1"/>
          <p:nvPr/>
        </p:nvSpPr>
        <p:spPr>
          <a:xfrm>
            <a:off x="5804520" y="46615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2008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7215206" y="2143116"/>
            <a:ext cx="1732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B050"/>
                </a:solidFill>
              </a:rPr>
              <a:t>+ forgalom</a:t>
            </a:r>
          </a:p>
          <a:p>
            <a:r>
              <a:rPr lang="hu-HU" sz="2000" b="1" dirty="0" smtClean="0">
                <a:solidFill>
                  <a:srgbClr val="00B050"/>
                </a:solidFill>
              </a:rPr>
              <a:t>+ árak</a:t>
            </a:r>
            <a:br>
              <a:rPr lang="hu-HU" sz="2000" b="1" dirty="0" smtClean="0">
                <a:solidFill>
                  <a:srgbClr val="00B050"/>
                </a:solidFill>
              </a:rPr>
            </a:br>
            <a:r>
              <a:rPr lang="hu-HU" sz="2000" b="1" dirty="0" smtClean="0">
                <a:solidFill>
                  <a:srgbClr val="00B050"/>
                </a:solidFill>
              </a:rPr>
              <a:t>CSOK, - ÁFA</a:t>
            </a:r>
          </a:p>
          <a:p>
            <a:r>
              <a:rPr lang="hu-HU" sz="2000" b="1" dirty="0" smtClean="0">
                <a:solidFill>
                  <a:srgbClr val="00B050"/>
                </a:solidFill>
              </a:rPr>
              <a:t>+ lakáshitel</a:t>
            </a:r>
          </a:p>
          <a:p>
            <a:r>
              <a:rPr lang="hu-HU" sz="2000" b="1" dirty="0" smtClean="0">
                <a:solidFill>
                  <a:srgbClr val="00B050"/>
                </a:solidFill>
              </a:rPr>
              <a:t>Új építés</a:t>
            </a:r>
            <a:endParaRPr lang="hu-HU" sz="2000" b="1" dirty="0">
              <a:solidFill>
                <a:srgbClr val="00B050"/>
              </a:solidFill>
            </a:endParaRPr>
          </a:p>
        </p:txBody>
      </p:sp>
      <p:pic>
        <p:nvPicPr>
          <p:cNvPr id="31" name="Kép 30" descr="Balla-logo-we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199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4000" b="1" u="sng" dirty="0" smtClean="0"/>
              <a:t>Újratervezés 10 év után</a:t>
            </a:r>
            <a:endParaRPr lang="hu-HU" sz="4000" dirty="0" smtClean="0"/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71473" y="1500174"/>
            <a:ext cx="77867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smtClean="0"/>
              <a:t>Ú</a:t>
            </a:r>
            <a:r>
              <a:rPr lang="hu-HU" sz="2000" b="1" u="sng" dirty="0" smtClean="0"/>
              <a:t>j </a:t>
            </a:r>
            <a:r>
              <a:rPr lang="hu-HU" sz="2000" b="1" u="sng" dirty="0" smtClean="0"/>
              <a:t>kérdések, új tervezési szempontok</a:t>
            </a:r>
          </a:p>
          <a:p>
            <a:r>
              <a:rPr lang="hu-HU" sz="2000" dirty="0" smtClean="0"/>
              <a:t> </a:t>
            </a:r>
          </a:p>
          <a:p>
            <a:r>
              <a:rPr lang="hu-HU" sz="2000" dirty="0" smtClean="0"/>
              <a:t>A telek beépíthetősége = telekterület X szintterületi mutató?‎ (már az </a:t>
            </a:r>
            <a:r>
              <a:rPr lang="hu-HU" sz="2000" dirty="0" smtClean="0"/>
              <a:t>akvizíciónál </a:t>
            </a:r>
            <a:r>
              <a:rPr lang="hu-HU" sz="2000" dirty="0" smtClean="0"/>
              <a:t>fontos</a:t>
            </a:r>
            <a:r>
              <a:rPr lang="hu-HU" sz="2000" dirty="0" smtClean="0"/>
              <a:t>)?</a:t>
            </a:r>
            <a:endParaRPr lang="hu-HU" sz="2000" dirty="0" smtClean="0"/>
          </a:p>
          <a:p>
            <a:r>
              <a:rPr lang="hu-HU" sz="2000" dirty="0" smtClean="0"/>
              <a:t>A ‎</a:t>
            </a:r>
            <a:r>
              <a:rPr lang="hu-HU" sz="2000" dirty="0" smtClean="0"/>
              <a:t>tervtanács </a:t>
            </a:r>
            <a:r>
              <a:rPr lang="hu-HU" sz="2000" dirty="0" smtClean="0"/>
              <a:t>csak </a:t>
            </a:r>
            <a:r>
              <a:rPr lang="hu-HU" sz="2000" dirty="0" smtClean="0"/>
              <a:t>formalitás? Egyszerűsödtek </a:t>
            </a:r>
            <a:r>
              <a:rPr lang="hu-HU" sz="2000" dirty="0" smtClean="0"/>
              <a:t>az </a:t>
            </a:r>
            <a:r>
              <a:rPr lang="hu-HU" sz="2000" dirty="0" err="1" smtClean="0"/>
              <a:t>építesügyi</a:t>
            </a:r>
            <a:r>
              <a:rPr lang="hu-HU" sz="2000" dirty="0" smtClean="0"/>
              <a:t> </a:t>
            </a:r>
            <a:r>
              <a:rPr lang="hu-HU" sz="2000" dirty="0" smtClean="0"/>
              <a:t>szabályok, és a hatóságok </a:t>
            </a:r>
            <a:r>
              <a:rPr lang="hu-HU" sz="2000" dirty="0" smtClean="0"/>
              <a:t>betartják </a:t>
            </a:r>
            <a:r>
              <a:rPr lang="hu-HU" sz="2000" dirty="0" smtClean="0"/>
              <a:t>a </a:t>
            </a:r>
            <a:r>
              <a:rPr lang="hu-HU" sz="2000" dirty="0" smtClean="0"/>
              <a:t>határidőket</a:t>
            </a:r>
            <a:r>
              <a:rPr lang="hu-HU" sz="2000" dirty="0" smtClean="0"/>
              <a:t>?</a:t>
            </a:r>
          </a:p>
          <a:p>
            <a:r>
              <a:rPr lang="hu-HU" sz="2000" dirty="0" smtClean="0"/>
              <a:t>Megéri -3 szint mélygarázst építeni?</a:t>
            </a:r>
          </a:p>
          <a:p>
            <a:r>
              <a:rPr lang="hu-HU" sz="2000" dirty="0" smtClean="0"/>
              <a:t>A földszinten minél több kiskereskedelem nem rizikós?</a:t>
            </a:r>
          </a:p>
          <a:p>
            <a:r>
              <a:rPr lang="hu-HU" sz="2000" dirty="0" smtClean="0"/>
              <a:t>A legfelső szinten 100 </a:t>
            </a:r>
            <a:r>
              <a:rPr lang="hu-HU" sz="2000" dirty="0" smtClean="0"/>
              <a:t>nm </a:t>
            </a:r>
            <a:r>
              <a:rPr lang="hu-HU" sz="2000" dirty="0" err="1" smtClean="0"/>
              <a:t>penthouse</a:t>
            </a:r>
            <a:r>
              <a:rPr lang="hu-HU" sz="2000" dirty="0" smtClean="0"/>
              <a:t> + 150 </a:t>
            </a:r>
            <a:r>
              <a:rPr lang="hu-HU" sz="2000" dirty="0" smtClean="0"/>
              <a:t>nm </a:t>
            </a:r>
            <a:r>
              <a:rPr lang="hu-HU" sz="2000" dirty="0" smtClean="0"/>
              <a:t>terasz </a:t>
            </a:r>
            <a:r>
              <a:rPr lang="hu-HU" sz="2000" dirty="0" smtClean="0"/>
              <a:t>eladható</a:t>
            </a:r>
            <a:r>
              <a:rPr lang="hu-HU" sz="2000" dirty="0" smtClean="0"/>
              <a:t>?</a:t>
            </a:r>
          </a:p>
          <a:p>
            <a:r>
              <a:rPr lang="hu-HU" sz="2000" dirty="0" smtClean="0"/>
              <a:t>‎Mekkora a valós kereslet, és mennyit hajlandóak megfizetni a vevők</a:t>
            </a:r>
            <a:r>
              <a:rPr lang="hu-HU" sz="2000" dirty="0" smtClean="0"/>
              <a:t>? Vásárol a vevő garázst, erkélyt, tárolót?</a:t>
            </a:r>
            <a:endParaRPr lang="hu-HU" sz="2000" dirty="0" smtClean="0"/>
          </a:p>
          <a:p>
            <a:r>
              <a:rPr lang="hu-HU" sz="2000" dirty="0" smtClean="0"/>
              <a:t>30% előértékesítés könnyű és reális?</a:t>
            </a:r>
          </a:p>
          <a:p>
            <a:r>
              <a:rPr lang="hu-HU" sz="2000" dirty="0" smtClean="0"/>
              <a:t>A projekthitel megszerezhető?</a:t>
            </a:r>
          </a:p>
          <a:p>
            <a:r>
              <a:rPr lang="hu-HU" sz="2000" dirty="0" smtClean="0"/>
              <a:t>A </a:t>
            </a:r>
            <a:r>
              <a:rPr lang="hu-HU" sz="2000" dirty="0" smtClean="0"/>
              <a:t>passzívház </a:t>
            </a:r>
            <a:r>
              <a:rPr lang="hu-HU" sz="2000" dirty="0" smtClean="0"/>
              <a:t>építés a beruházónak megtérül</a:t>
            </a:r>
            <a:r>
              <a:rPr lang="hu-HU" sz="2000" dirty="0" smtClean="0"/>
              <a:t>?</a:t>
            </a:r>
          </a:p>
          <a:p>
            <a:r>
              <a:rPr lang="hu-HU" sz="2000" dirty="0" smtClean="0"/>
              <a:t>…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889256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882"/>
          <a:stretch>
            <a:fillRect/>
          </a:stretch>
        </p:blipFill>
        <p:spPr bwMode="auto">
          <a:xfrm>
            <a:off x="2285984" y="2895638"/>
            <a:ext cx="6662303" cy="392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b="1" u="sng" dirty="0" smtClean="0"/>
              <a:t>Az elmúlt évek…</a:t>
            </a:r>
            <a:endParaRPr lang="hu-HU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9976" y="1600200"/>
            <a:ext cx="832830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000" dirty="0" smtClean="0"/>
              <a:t>A válságban a lakás tranzakciószám 2009-től jelentősen </a:t>
            </a:r>
            <a:r>
              <a:rPr lang="hu-HU" sz="2000" dirty="0" smtClean="0"/>
              <a:t>visszaesett, mely jelentősen érintette az új </a:t>
            </a:r>
            <a:r>
              <a:rPr lang="hu-HU" sz="2000" dirty="0" smtClean="0"/>
              <a:t>lakás </a:t>
            </a:r>
            <a:r>
              <a:rPr lang="hu-HU" sz="2000" dirty="0" smtClean="0"/>
              <a:t>szegmenset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 smtClean="0"/>
              <a:t>A </a:t>
            </a:r>
            <a:r>
              <a:rPr lang="hu-HU" sz="2000" dirty="0" smtClean="0"/>
              <a:t>visszaesés országosan jelentősebb volt mint Budapesten.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 smtClean="0"/>
              <a:t>2009-2012 között áresés, melyet a piac nehezen fogadott el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 smtClean="0"/>
              <a:t>A hitel 2015-ig tabu lett</a:t>
            </a:r>
            <a:endParaRPr lang="hu-HU" sz="2000" dirty="0" smtClean="0"/>
          </a:p>
          <a:p>
            <a:pPr eaLnBrk="1" hangingPunct="1">
              <a:lnSpc>
                <a:spcPct val="90000"/>
              </a:lnSpc>
            </a:pPr>
            <a:r>
              <a:rPr lang="hu-HU" sz="2000" dirty="0" smtClean="0"/>
              <a:t>Évek </a:t>
            </a:r>
            <a:r>
              <a:rPr lang="hu-HU" sz="2000" dirty="0" smtClean="0"/>
              <a:t>óta folyamatosan </a:t>
            </a:r>
            <a:r>
              <a:rPr lang="hu-HU" sz="2000" dirty="0" smtClean="0"/>
              <a:t>nő a </a:t>
            </a:r>
            <a:r>
              <a:rPr lang="hu-HU" sz="2000" dirty="0" smtClean="0"/>
              <a:t>tranzakciószám, 2015 a fordulat éve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 smtClean="0"/>
              <a:t>2015-ben átlagosan 20-30%-os áremelkedés (néhol magasabb)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 smtClean="0"/>
              <a:t>Erős befektetői kereslet az alacsony jegybanki alapkamat és a pénzpiaci bizonytalanság miatt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 smtClean="0"/>
              <a:t>CSOK és 10 + </a:t>
            </a:r>
            <a:r>
              <a:rPr lang="hu-HU" sz="2000" dirty="0" err="1" smtClean="0"/>
              <a:t>10</a:t>
            </a:r>
            <a:r>
              <a:rPr lang="hu-HU" sz="2000" dirty="0" smtClean="0"/>
              <a:t> milliós „szuper CSOK”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 smtClean="0"/>
              <a:t>ÁFA csökkentés új lakásoknál</a:t>
            </a:r>
          </a:p>
          <a:p>
            <a:pPr eaLnBrk="1" hangingPunct="1">
              <a:lnSpc>
                <a:spcPct val="90000"/>
              </a:lnSpc>
            </a:pPr>
            <a:endParaRPr lang="hu-HU" sz="2000" b="1" dirty="0" smtClean="0">
              <a:solidFill>
                <a:srgbClr val="800000"/>
              </a:solidFill>
            </a:endParaRPr>
          </a:p>
        </p:txBody>
      </p:sp>
      <p:pic>
        <p:nvPicPr>
          <p:cNvPr id="6" name="Kép 5" descr="Balla-logo-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4000" b="1" u="sng" dirty="0" smtClean="0"/>
              <a:t>A siker titka</a:t>
            </a:r>
            <a:endParaRPr lang="hu-HU" sz="4000" dirty="0" smtClean="0"/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71473" y="1500174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Lokáció</a:t>
            </a:r>
            <a:r>
              <a:rPr lang="hu-HU" sz="1600" b="1" dirty="0" smtClean="0"/>
              <a:t>, lokáció, </a:t>
            </a:r>
            <a:r>
              <a:rPr lang="hu-HU" sz="1600" b="1" dirty="0" err="1" smtClean="0"/>
              <a:t>lokáció</a:t>
            </a:r>
            <a:r>
              <a:rPr lang="hu-HU" sz="1600" b="1" dirty="0" smtClean="0"/>
              <a:t>... </a:t>
            </a:r>
          </a:p>
          <a:p>
            <a:r>
              <a:rPr lang="hu-HU" sz="1600" dirty="0" smtClean="0"/>
              <a:t> </a:t>
            </a:r>
          </a:p>
          <a:p>
            <a:r>
              <a:rPr lang="hu-HU" sz="1600" b="1" dirty="0" smtClean="0"/>
              <a:t>Építészet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Ma </a:t>
            </a:r>
            <a:r>
              <a:rPr lang="hu-HU" sz="1600" dirty="0" smtClean="0"/>
              <a:t>a fejlesztések jelentős hányada alig szebb, mint egy hőszigetelt </a:t>
            </a:r>
            <a:r>
              <a:rPr lang="hu-HU" sz="1600" dirty="0" smtClean="0"/>
              <a:t>panelház</a:t>
            </a:r>
            <a:endParaRPr lang="hu-HU" sz="1600" dirty="0" smtClean="0"/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Jellemző </a:t>
            </a:r>
            <a:r>
              <a:rPr lang="hu-HU" sz="1600" dirty="0" smtClean="0"/>
              <a:t>a szegényes </a:t>
            </a:r>
            <a:r>
              <a:rPr lang="hu-HU" sz="1600" dirty="0" smtClean="0"/>
              <a:t>anyaghasználat</a:t>
            </a:r>
            <a:r>
              <a:rPr lang="hu-HU" sz="1600" dirty="0" smtClean="0"/>
              <a:t>‎: pl. olcsó rács korlát (majd tesz rá a vevő nádat); </a:t>
            </a:r>
            <a:r>
              <a:rPr lang="hu-HU" sz="1600" dirty="0" smtClean="0"/>
              <a:t>még </a:t>
            </a:r>
            <a:r>
              <a:rPr lang="hu-HU" sz="1600" dirty="0" smtClean="0"/>
              <a:t>a lépcsőház </a:t>
            </a:r>
            <a:r>
              <a:rPr lang="hu-HU" sz="1600" dirty="0" smtClean="0"/>
              <a:t>előtere sem </a:t>
            </a:r>
            <a:r>
              <a:rPr lang="hu-HU" sz="1600" dirty="0" smtClean="0"/>
              <a:t>igényes </a:t>
            </a:r>
            <a:r>
              <a:rPr lang="hu-HU" sz="1600" dirty="0" err="1" smtClean="0"/>
              <a:t>kialakitású</a:t>
            </a:r>
            <a:endParaRPr lang="hu-HU" sz="1600" dirty="0" smtClean="0"/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Lakásmix</a:t>
            </a:r>
            <a:r>
              <a:rPr lang="hu-HU" sz="1600" dirty="0" smtClean="0"/>
              <a:t>: befektetésre / bérbeadásra alkalmas </a:t>
            </a:r>
            <a:r>
              <a:rPr lang="hu-HU" sz="1600" dirty="0" err="1" smtClean="0"/>
              <a:t>lakasok</a:t>
            </a:r>
            <a:r>
              <a:rPr lang="hu-HU" sz="1600" dirty="0" smtClean="0"/>
              <a:t>, </a:t>
            </a:r>
            <a:r>
              <a:rPr lang="hu-HU" sz="1600" dirty="0" err="1" smtClean="0"/>
              <a:t>CSOK-os</a:t>
            </a:r>
            <a:r>
              <a:rPr lang="hu-HU" sz="1600" dirty="0" smtClean="0"/>
              <a:t> lakások, családi </a:t>
            </a:r>
            <a:r>
              <a:rPr lang="hu-HU" sz="1600" dirty="0" smtClean="0"/>
              <a:t>lakások; lakáshoz tartozó erkélyek mérete, belső terek hasznossága</a:t>
            </a:r>
            <a:endParaRPr lang="hu-HU" sz="1600" dirty="0" smtClean="0"/>
          </a:p>
          <a:p>
            <a:r>
              <a:rPr lang="hu-HU" sz="1600" dirty="0" smtClean="0"/>
              <a:t> </a:t>
            </a:r>
          </a:p>
          <a:p>
            <a:r>
              <a:rPr lang="hu-HU" sz="1600" b="1" dirty="0" smtClean="0"/>
              <a:t>‎Árazás és fizetési </a:t>
            </a:r>
            <a:r>
              <a:rPr lang="hu-HU" sz="1600" b="1" dirty="0" err="1" smtClean="0"/>
              <a:t>kondiciok</a:t>
            </a:r>
            <a:endParaRPr lang="hu-HU" sz="1600" b="1" dirty="0" smtClean="0"/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A </a:t>
            </a:r>
            <a:r>
              <a:rPr lang="hu-HU" sz="1600" dirty="0" smtClean="0"/>
              <a:t>piac </a:t>
            </a:r>
            <a:r>
              <a:rPr lang="hu-HU" sz="1600" dirty="0" smtClean="0"/>
              <a:t>ár érzékeny</a:t>
            </a:r>
            <a:endParaRPr lang="hu-HU" sz="1600" dirty="0" smtClean="0"/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Vevői </a:t>
            </a:r>
            <a:r>
              <a:rPr lang="hu-HU" sz="1600" dirty="0" smtClean="0"/>
              <a:t>finanszírozás: vevő nem preferálja, beruházónak rizikós</a:t>
            </a:r>
          </a:p>
          <a:p>
            <a:r>
              <a:rPr lang="hu-HU" sz="1600" dirty="0" smtClean="0"/>
              <a:t> </a:t>
            </a:r>
          </a:p>
          <a:p>
            <a:r>
              <a:rPr lang="hu-HU" sz="1600" b="1" dirty="0" smtClean="0"/>
              <a:t>Referencia és garanciák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Az </a:t>
            </a:r>
            <a:r>
              <a:rPr lang="hu-HU" sz="1600" dirty="0" smtClean="0"/>
              <a:t>ügyfelek bizalmatlanok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Ajánlott generálkivitelezővel </a:t>
            </a:r>
            <a:r>
              <a:rPr lang="hu-HU" sz="1600" dirty="0" smtClean="0"/>
              <a:t>dolgozni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A projektfinanszírozó </a:t>
            </a:r>
            <a:r>
              <a:rPr lang="hu-HU" sz="1600" dirty="0" smtClean="0"/>
              <a:t>bank </a:t>
            </a:r>
            <a:r>
              <a:rPr lang="hu-HU" sz="1600" dirty="0" smtClean="0"/>
              <a:t>garancia a vevőnek, mert komolyan minősíti a projektet</a:t>
            </a:r>
            <a:endParaRPr lang="hu-HU" sz="1600" dirty="0" smtClean="0"/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Ismert</a:t>
            </a:r>
            <a:r>
              <a:rPr lang="hu-HU" sz="1600" dirty="0" smtClean="0"/>
              <a:t>, referenciával rendelkező fejlesztők </a:t>
            </a:r>
            <a:r>
              <a:rPr lang="hu-HU" sz="1600" dirty="0" smtClean="0"/>
              <a:t>előnyben</a:t>
            </a:r>
            <a:endParaRPr lang="hu-H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889256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4000" b="1" u="sng" dirty="0" smtClean="0"/>
              <a:t>Miért gondolom?</a:t>
            </a:r>
            <a:endParaRPr lang="hu-HU" sz="4000" dirty="0" smtClean="0"/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7748611" cy="492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89256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4000" b="1" u="sng" dirty="0" smtClean="0"/>
              <a:t>Mit hoz a jövő?</a:t>
            </a:r>
            <a:endParaRPr lang="hu-HU" sz="4000" dirty="0" smtClean="0"/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pic>
        <p:nvPicPr>
          <p:cNvPr id="2050" name="Picture 2" descr="Képtalálat a következ&amp;odblac;re: „crystal ball property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845" y="1971688"/>
            <a:ext cx="5781675" cy="331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9256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hu-HU" sz="4000" dirty="0" smtClean="0"/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42910" y="2706571"/>
            <a:ext cx="778674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/>
              <a:t>Köszönöm a figyelmet!</a:t>
            </a:r>
          </a:p>
          <a:p>
            <a:pPr algn="ctr"/>
            <a:endParaRPr lang="hu-HU" sz="2500" b="1" dirty="0" smtClean="0"/>
          </a:p>
          <a:p>
            <a:pPr algn="ctr"/>
            <a:r>
              <a:rPr lang="hu-HU" sz="2500" b="1" dirty="0" smtClean="0"/>
              <a:t>Balla Ákos</a:t>
            </a:r>
          </a:p>
          <a:p>
            <a:pPr algn="ctr"/>
            <a:r>
              <a:rPr lang="hu-HU" sz="2500" b="1" dirty="0" smtClean="0"/>
              <a:t>06-30-9-918-509</a:t>
            </a:r>
          </a:p>
          <a:p>
            <a:pPr algn="ctr"/>
            <a:r>
              <a:rPr lang="hu-HU" sz="2500" b="1" dirty="0" err="1" smtClean="0"/>
              <a:t>info</a:t>
            </a:r>
            <a:r>
              <a:rPr lang="hu-HU" sz="2500" b="1" dirty="0" smtClean="0"/>
              <a:t>@</a:t>
            </a:r>
            <a:r>
              <a:rPr lang="hu-HU" sz="2500" b="1" dirty="0" err="1" smtClean="0"/>
              <a:t>ballaingatlan.hu</a:t>
            </a:r>
            <a:endParaRPr lang="hu-HU" sz="2500" b="1" dirty="0" smtClean="0"/>
          </a:p>
          <a:p>
            <a:endParaRPr lang="hu-HU" sz="1600" b="1" dirty="0" smtClean="0"/>
          </a:p>
          <a:p>
            <a:endParaRPr lang="hu-H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889256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FFFFFF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b="1" u="sng" dirty="0" smtClean="0"/>
              <a:t>2016</a:t>
            </a:r>
            <a:endParaRPr lang="hu-HU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marL="0" indent="0">
              <a:buNone/>
            </a:pPr>
            <a:endParaRPr lang="hu-HU" sz="3000" dirty="0" smtClean="0"/>
          </a:p>
          <a:p>
            <a:pPr marL="0" indent="0" algn="ctr">
              <a:buNone/>
            </a:pPr>
            <a:endParaRPr lang="hu-HU" sz="3000" b="1" dirty="0" smtClean="0"/>
          </a:p>
          <a:p>
            <a:pPr marL="0" indent="0" algn="ctr">
              <a:buNone/>
            </a:pPr>
            <a:r>
              <a:rPr lang="hu-HU" sz="3000" b="1" dirty="0" smtClean="0"/>
              <a:t>A </a:t>
            </a:r>
            <a:r>
              <a:rPr lang="hu-HU" sz="3000" b="1" dirty="0" smtClean="0"/>
              <a:t>legérdekesebb szegmens a piacon </a:t>
            </a:r>
          </a:p>
          <a:p>
            <a:pPr marL="0" indent="0">
              <a:buNone/>
            </a:pPr>
            <a:endParaRPr lang="hu-HU" sz="3000" b="1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hu-HU" sz="3000" b="1" dirty="0" smtClean="0">
                <a:solidFill>
                  <a:srgbClr val="800000"/>
                </a:solidFill>
              </a:rPr>
              <a:t>AZ ÚJ LAKÁS ÉPÍTÉS</a:t>
            </a:r>
          </a:p>
          <a:p>
            <a:pPr marL="0" indent="0">
              <a:buNone/>
            </a:pPr>
            <a:endParaRPr lang="hu-HU" sz="2000" b="1" dirty="0" smtClean="0">
              <a:solidFill>
                <a:srgbClr val="800000"/>
              </a:solidFill>
            </a:endParaRPr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6769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4000" b="1" u="sng" dirty="0" smtClean="0"/>
              <a:t>Tranzakciók</a:t>
            </a:r>
            <a:endParaRPr lang="hu-HU" sz="4000" dirty="0" smtClean="0"/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504549" y="6301552"/>
            <a:ext cx="6048672" cy="4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600" i="1" kern="0" dirty="0" smtClean="0"/>
              <a:t>Forrás: Balla Ingatlan, KSH, 2016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549" y="1670050"/>
            <a:ext cx="6926672" cy="454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9256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2400" b="1" u="sng" dirty="0"/>
              <a:t>Lakófejlesztések Budán (100 lakás feletti)</a:t>
            </a:r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90" r="11323"/>
          <a:stretch/>
        </p:blipFill>
        <p:spPr bwMode="auto">
          <a:xfrm>
            <a:off x="1691680" y="1412775"/>
            <a:ext cx="5832649" cy="487668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83668" y="6301552"/>
            <a:ext cx="6048672" cy="4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400" i="1" kern="0" dirty="0" smtClean="0"/>
              <a:t>Forrás: Balla Ingatlan, </a:t>
            </a:r>
            <a:r>
              <a:rPr lang="hu-HU" sz="1400" i="1" kern="0" dirty="0" err="1" smtClean="0"/>
              <a:t>Google</a:t>
            </a:r>
            <a:r>
              <a:rPr lang="hu-HU" sz="1400" i="1" kern="0" dirty="0" smtClean="0"/>
              <a:t> </a:t>
            </a:r>
            <a:r>
              <a:rPr lang="hu-HU" sz="1400" i="1" kern="0" dirty="0" err="1" smtClean="0"/>
              <a:t>maps</a:t>
            </a:r>
            <a:r>
              <a:rPr lang="hu-HU" sz="1400" i="1" kern="0" dirty="0" smtClean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0479197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2400" b="1" u="sng" dirty="0"/>
              <a:t>Lakófejlesztések Budán (100 lakás feletti)</a:t>
            </a:r>
            <a:endParaRPr lang="hu-HU" sz="2400" dirty="0" smtClean="0"/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7713817"/>
              </p:ext>
            </p:extLst>
          </p:nvPr>
        </p:nvGraphicFramePr>
        <p:xfrm>
          <a:off x="1115616" y="2060848"/>
          <a:ext cx="6960265" cy="3384378"/>
        </p:xfrm>
        <a:graphic>
          <a:graphicData uri="http://schemas.openxmlformats.org/drawingml/2006/table">
            <a:tbl>
              <a:tblPr firstRow="1" firstCol="1" bandRow="1"/>
              <a:tblGrid>
                <a:gridCol w="1237624"/>
                <a:gridCol w="526229"/>
                <a:gridCol w="726766"/>
                <a:gridCol w="726034"/>
                <a:gridCol w="726034"/>
                <a:gridCol w="834353"/>
                <a:gridCol w="834353"/>
                <a:gridCol w="1348872"/>
              </a:tblGrid>
              <a:tr h="37157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Lakófejlesztések Budán (100 lakás feletti)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79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Projekt neve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Ker.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Lakások száma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Kihasz-náltság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Lakás mérete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Kínálati átlagár (Ft/m</a:t>
                      </a:r>
                      <a:r>
                        <a:rPr lang="hu-HU" sz="1100" b="1" baseline="30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Várható átadás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Fejlesztő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496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Budai Bolero I. fázis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204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20%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33-85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550 000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Csízy és Lukács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BudaPart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Property Market Kft.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Elite Park I. fázis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26-124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565 000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I.né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Jákob Ingatlan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Kapás21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30-100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Cordia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Sasad Liget </a:t>
                      </a:r>
                      <a:r>
                        <a:rPr lang="hu-HU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III-IV. fázis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89%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40-144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570 000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2017-2018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Biggeorge Property Zrt.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Tetris Ház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267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13%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32-105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507 000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 III.né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OTP Ingatlan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95579" y="5445224"/>
            <a:ext cx="6048672" cy="4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400" i="1" kern="0" dirty="0" smtClean="0"/>
              <a:t>Forrás: Balla Ingatlan,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889256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067" y="1412776"/>
            <a:ext cx="5879697" cy="5021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83668" y="6445568"/>
            <a:ext cx="6048672" cy="4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400" i="1" kern="0" dirty="0" smtClean="0"/>
              <a:t>Forrás: Balla Ingatlan, </a:t>
            </a:r>
            <a:r>
              <a:rPr lang="hu-HU" sz="1400" i="1" kern="0" dirty="0" err="1" smtClean="0"/>
              <a:t>Google</a:t>
            </a:r>
            <a:r>
              <a:rPr lang="hu-HU" sz="1400" i="1" kern="0" dirty="0" smtClean="0"/>
              <a:t> </a:t>
            </a:r>
            <a:r>
              <a:rPr lang="hu-HU" sz="1400" i="1" kern="0" dirty="0" err="1" smtClean="0"/>
              <a:t>maps</a:t>
            </a:r>
            <a:r>
              <a:rPr lang="hu-HU" sz="1400" i="1" kern="0" dirty="0" smtClean="0"/>
              <a:t>, 2016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hu-HU" sz="2400" b="1" u="sng" dirty="0"/>
              <a:t>Lakófejlesztések Pesten (100 lakás feletti)</a:t>
            </a:r>
          </a:p>
        </p:txBody>
      </p:sp>
    </p:spTree>
    <p:extLst>
      <p:ext uri="{BB962C8B-B14F-4D97-AF65-F5344CB8AC3E}">
        <p14:creationId xmlns:p14="http://schemas.microsoft.com/office/powerpoint/2010/main" xmlns="" val="35041863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sz="2400" b="1" u="sng" dirty="0"/>
              <a:t>Lakófejlesztések Pesten (100 lakás feletti)</a:t>
            </a:r>
          </a:p>
        </p:txBody>
      </p:sp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1445486"/>
              </p:ext>
            </p:extLst>
          </p:nvPr>
        </p:nvGraphicFramePr>
        <p:xfrm>
          <a:off x="2339752" y="1340769"/>
          <a:ext cx="4320481" cy="5256589"/>
        </p:xfrm>
        <a:graphic>
          <a:graphicData uri="http://schemas.openxmlformats.org/drawingml/2006/table">
            <a:tbl>
              <a:tblPr firstRow="1" firstCol="1" bandRow="1"/>
              <a:tblGrid>
                <a:gridCol w="768237"/>
                <a:gridCol w="326648"/>
                <a:gridCol w="451128"/>
                <a:gridCol w="450675"/>
                <a:gridCol w="450675"/>
                <a:gridCol w="517913"/>
                <a:gridCol w="517913"/>
                <a:gridCol w="837292"/>
              </a:tblGrid>
              <a:tr h="185898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Lakófejlesztések Pesten (100 lakás feletti)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90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Projekt neve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Ker.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Lakások száma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Kihasz-náltság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Lakás mérete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Kínálati átlagár (Ft/m</a:t>
                      </a:r>
                      <a:r>
                        <a:rPr lang="hu-HU" sz="700" b="1" baseline="30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Várható átadás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Fejlesztő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39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Allure Residence I. fázis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34-76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568 000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II.né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ARB Invest Kft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Citizen Park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138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40-95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461 000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II.né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Whitefield Management Kft.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City Home H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166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27-142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555 000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I.né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Metrodom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Cordia</a:t>
                      </a:r>
                      <a:r>
                        <a:rPr lang="hu-HU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7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Thermal</a:t>
                      </a:r>
                      <a:r>
                        <a:rPr lang="hu-HU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Zugló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II. fázis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84%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30-157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 IV.né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Cordia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Corvin Atrium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261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27-141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Cordia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Dagály Residence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129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29-84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III.né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Biggeorge Property Zrt.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Divinusház I. fázis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125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40-113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520 000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I.né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Aranypart Ingatlan-befektetési Alap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Elisabeth</a:t>
                      </a:r>
                      <a:r>
                        <a:rPr lang="hu-HU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7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Residence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140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71%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25-84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hu-HU" sz="7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II.né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Biggeorge</a:t>
                      </a:r>
                      <a:r>
                        <a:rPr lang="hu-HU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7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Property</a:t>
                      </a:r>
                      <a:r>
                        <a:rPr lang="hu-HU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7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Zrt</a:t>
                      </a:r>
                      <a:r>
                        <a:rPr lang="hu-HU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Grandio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3651" marR="43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Cordia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Hermina Happy Land Passzívház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255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33-100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 IV.né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Hermina Center Kft.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K40 Apartmanház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106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26-94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895 000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II.né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TriHolding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Klauzál Residence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18%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33-168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661 500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hu-HU" sz="7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III.né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TriHolding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Levendula Lakópark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439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81%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36-106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2016-2017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Schweidel Investment Kft.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Lőportár utca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182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28-123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521 000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I.né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Metrodom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Marina Garden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43651" marR="43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Cordia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Marina Part (IV, VI, VIII fázis)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80-140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TriHolding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Metrodom Babér u. 13-15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129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40-95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641 000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I.né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Metrodom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Sidi Angel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328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35-130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526 000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B. Yair Group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Veronaház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127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28-108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511 000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 III.né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Avico Group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Young City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31%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hu-H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Corida</a:t>
                      </a:r>
                      <a:endParaRPr lang="hu-H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1" marR="43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95579" y="6525344"/>
            <a:ext cx="6048672" cy="4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200" i="1" kern="0" dirty="0" smtClean="0"/>
              <a:t>Forrás: Balla Ingatlan,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0115766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Balla-logo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569" y="285728"/>
            <a:ext cx="1795377" cy="7858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047"/>
          <a:stretch/>
        </p:blipFill>
        <p:spPr bwMode="auto">
          <a:xfrm>
            <a:off x="2137048" y="1323256"/>
            <a:ext cx="4941912" cy="496836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1583668" y="6309320"/>
            <a:ext cx="6048672" cy="4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400" i="1" kern="0" dirty="0" smtClean="0"/>
              <a:t>Forrás: Balla Ingatlan, </a:t>
            </a:r>
            <a:r>
              <a:rPr lang="hu-HU" sz="1400" i="1" kern="0" dirty="0" err="1" smtClean="0"/>
              <a:t>Google</a:t>
            </a:r>
            <a:r>
              <a:rPr lang="hu-HU" sz="1400" i="1" kern="0" dirty="0" smtClean="0"/>
              <a:t> </a:t>
            </a:r>
            <a:r>
              <a:rPr lang="hu-HU" sz="1400" i="1" kern="0" dirty="0" err="1" smtClean="0"/>
              <a:t>maps</a:t>
            </a:r>
            <a:r>
              <a:rPr lang="hu-HU" sz="1400" i="1" kern="0" dirty="0" smtClean="0"/>
              <a:t>, 2016</a:t>
            </a: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hu-HU" sz="2400" b="1" u="sng" dirty="0"/>
              <a:t>Lakófejlesztések Budán (100 lakás alatti)</a:t>
            </a:r>
          </a:p>
        </p:txBody>
      </p:sp>
    </p:spTree>
    <p:extLst>
      <p:ext uri="{BB962C8B-B14F-4D97-AF65-F5344CB8AC3E}">
        <p14:creationId xmlns:p14="http://schemas.microsoft.com/office/powerpoint/2010/main" xmlns="" val="889256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1202</Words>
  <Application>Microsoft Office PowerPoint</Application>
  <PresentationFormat>Diavetítés a képernyőre (4:3 oldalarány)</PresentationFormat>
  <Paragraphs>566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Alapértelmezett terv</vt:lpstr>
      <vt:lpstr>Ingatlanfejlesztési trendek az ÁFA csökkentés után</vt:lpstr>
      <vt:lpstr>Az elmúlt évek…</vt:lpstr>
      <vt:lpstr>2016</vt:lpstr>
      <vt:lpstr>Tranzakciók</vt:lpstr>
      <vt:lpstr>Lakófejlesztések Budán (100 lakás feletti)</vt:lpstr>
      <vt:lpstr>Lakófejlesztések Budán (100 lakás feletti)</vt:lpstr>
      <vt:lpstr>Lakófejlesztések Pesten (100 lakás feletti)</vt:lpstr>
      <vt:lpstr>Lakófejlesztések Pesten (100 lakás feletti)</vt:lpstr>
      <vt:lpstr>Lakófejlesztések Budán (100 lakás alatti)</vt:lpstr>
      <vt:lpstr>Lakófejlesztések Budán (100 lakás alatti)</vt:lpstr>
      <vt:lpstr>Lakófejlesztések Pesten (100 lakás alatti)</vt:lpstr>
      <vt:lpstr>Lakófejlesztések Pesten (100 lakás alatti)</vt:lpstr>
      <vt:lpstr>Felmérésünk eredménye</vt:lpstr>
      <vt:lpstr>Mit keres a vevő?</vt:lpstr>
      <vt:lpstr>Mit keres a vevő?</vt:lpstr>
      <vt:lpstr>Mennyit fizetne a vevő?</vt:lpstr>
      <vt:lpstr>Hitel és CSOK</vt:lpstr>
      <vt:lpstr>A szakma evolúciója</vt:lpstr>
      <vt:lpstr>Újratervezés 10 év után</vt:lpstr>
      <vt:lpstr>A siker titka</vt:lpstr>
      <vt:lpstr>Miért gondolom?</vt:lpstr>
      <vt:lpstr>Mit hoz a jövő?</vt:lpstr>
      <vt:lpstr>23.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Ingatlanközvetítői képzés</dc:title>
  <dc:creator>Balla Ákos</dc:creator>
  <cp:lastModifiedBy>Ákos</cp:lastModifiedBy>
  <cp:revision>133</cp:revision>
  <dcterms:created xsi:type="dcterms:W3CDTF">2006-02-18T18:39:42Z</dcterms:created>
  <dcterms:modified xsi:type="dcterms:W3CDTF">2016-09-23T04:37:37Z</dcterms:modified>
</cp:coreProperties>
</file>